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B000F-7D19-4571-930E-ECF0CBA37D1C}" type="datetimeFigureOut">
              <a:rPr lang="it-IT" smtClean="0"/>
              <a:t>09/10/2012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4673-3B70-459B-B093-2E2D695C9AB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B000F-7D19-4571-930E-ECF0CBA37D1C}" type="datetimeFigureOut">
              <a:rPr lang="it-IT" smtClean="0"/>
              <a:t>09/10/2012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4673-3B70-459B-B093-2E2D695C9AB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B000F-7D19-4571-930E-ECF0CBA37D1C}" type="datetimeFigureOut">
              <a:rPr lang="it-IT" smtClean="0"/>
              <a:t>09/10/2012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4673-3B70-459B-B093-2E2D695C9AB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B000F-7D19-4571-930E-ECF0CBA37D1C}" type="datetimeFigureOut">
              <a:rPr lang="it-IT" smtClean="0"/>
              <a:t>09/10/2012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4673-3B70-459B-B093-2E2D695C9AB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B000F-7D19-4571-930E-ECF0CBA37D1C}" type="datetimeFigureOut">
              <a:rPr lang="it-IT" smtClean="0"/>
              <a:t>09/10/2012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4673-3B70-459B-B093-2E2D695C9AB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B000F-7D19-4571-930E-ECF0CBA37D1C}" type="datetimeFigureOut">
              <a:rPr lang="it-IT" smtClean="0"/>
              <a:t>09/10/2012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4673-3B70-459B-B093-2E2D695C9AB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B000F-7D19-4571-930E-ECF0CBA37D1C}" type="datetimeFigureOut">
              <a:rPr lang="it-IT" smtClean="0"/>
              <a:t>09/10/2012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4673-3B70-459B-B093-2E2D695C9AB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B000F-7D19-4571-930E-ECF0CBA37D1C}" type="datetimeFigureOut">
              <a:rPr lang="it-IT" smtClean="0"/>
              <a:t>09/10/2012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4673-3B70-459B-B093-2E2D695C9AB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B000F-7D19-4571-930E-ECF0CBA37D1C}" type="datetimeFigureOut">
              <a:rPr lang="it-IT" smtClean="0"/>
              <a:t>09/10/2012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4673-3B70-459B-B093-2E2D695C9AB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B000F-7D19-4571-930E-ECF0CBA37D1C}" type="datetimeFigureOut">
              <a:rPr lang="it-IT" smtClean="0"/>
              <a:t>09/10/2012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4673-3B70-459B-B093-2E2D695C9AB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B000F-7D19-4571-930E-ECF0CBA37D1C}" type="datetimeFigureOut">
              <a:rPr lang="it-IT" smtClean="0"/>
              <a:t>09/10/2012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4673-3B70-459B-B093-2E2D695C9AB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CB000F-7D19-4571-930E-ECF0CBA37D1C}" type="datetimeFigureOut">
              <a:rPr lang="it-IT" smtClean="0"/>
              <a:t>09/10/2012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E4673-3B70-459B-B093-2E2D695C9ABA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188641"/>
            <a:ext cx="7772400" cy="792088"/>
          </a:xfrm>
        </p:spPr>
        <p:txBody>
          <a:bodyPr>
            <a:normAutofit fontScale="90000"/>
          </a:bodyPr>
          <a:lstStyle/>
          <a:p>
            <a:r>
              <a:rPr lang="it-IT" sz="3600" dirty="0" smtClean="0"/>
              <a:t>Principi che diventano regole: caso Di Bella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39552" y="1196752"/>
            <a:ext cx="8280920" cy="5328592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it-IT" dirty="0" smtClean="0"/>
              <a:t>“dichiara </a:t>
            </a:r>
            <a:r>
              <a:rPr lang="it-IT" dirty="0"/>
              <a:t>l’illegittimità costituzionale del combinato disposto dell’art. 2, comma 1, ultima proposizione, e dell’art. 3, comma 4, del decreto-legge 17 febbraio 1998, n. 23 (Disposizioni urgenti in materia di sperimentazioni cliniche in campo oncologico e altre misure in materia sanitaria</a:t>
            </a:r>
            <a:r>
              <a:rPr lang="it-IT" dirty="0" smtClean="0"/>
              <a:t>)… </a:t>
            </a:r>
            <a:r>
              <a:rPr lang="it-IT" dirty="0"/>
              <a:t>nella parte in cui non prevede l’erogazione a carico del servizio sanitario nazionale dei medicinali impiegati nella cura delle patologie tumorali, per le quali é disposta la sperimentazione di cui all’art. 1, a favore di coloro che versino in condizioni di insufficienti disponibilità economiche, secondo i criteri stabiliti dal legislatore, nei limiti oggettivi, soggettivi e temporali di cui in motivazione</a:t>
            </a:r>
            <a:r>
              <a:rPr lang="it-IT" dirty="0" smtClean="0"/>
              <a:t>.“ (Corte cost., 185/1998)</a:t>
            </a:r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it-IT" sz="3200" dirty="0" smtClean="0"/>
              <a:t>Principi che diventano regole: caso </a:t>
            </a:r>
            <a:r>
              <a:rPr lang="it-IT" sz="3200" dirty="0" err="1" smtClean="0"/>
              <a:t>Englaro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472608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it-IT" dirty="0" smtClean="0"/>
              <a:t>"Ove il malato giaccia da moltissimi anni (nella specie, oltre quindici) in stato </a:t>
            </a:r>
          </a:p>
          <a:p>
            <a:pPr>
              <a:buNone/>
            </a:pPr>
            <a:r>
              <a:rPr lang="it-IT" dirty="0" smtClean="0"/>
              <a:t>vegetativo permanente, con conseguente radicale incapacità di rapportarsi al </a:t>
            </a:r>
          </a:p>
          <a:p>
            <a:pPr>
              <a:buNone/>
            </a:pPr>
            <a:r>
              <a:rPr lang="it-IT" dirty="0" smtClean="0"/>
              <a:t>mondo esterno, e sia tenuto artificialmente in vita mediante un sondino </a:t>
            </a:r>
          </a:p>
          <a:p>
            <a:pPr>
              <a:buNone/>
            </a:pPr>
            <a:r>
              <a:rPr lang="it-IT" dirty="0" err="1" smtClean="0"/>
              <a:t>nasogastrico</a:t>
            </a:r>
            <a:r>
              <a:rPr lang="it-IT" dirty="0" smtClean="0"/>
              <a:t> che provvede alla sua nutrizione ed idratazione, su richiesta del </a:t>
            </a:r>
          </a:p>
          <a:p>
            <a:pPr>
              <a:buNone/>
            </a:pPr>
            <a:r>
              <a:rPr lang="it-IT" dirty="0" smtClean="0"/>
              <a:t>tutore che lo rappresenta, e nel contraddittorio con il curatore speciale, il giudice </a:t>
            </a:r>
          </a:p>
          <a:p>
            <a:pPr>
              <a:buNone/>
            </a:pPr>
            <a:r>
              <a:rPr lang="it-IT" dirty="0" smtClean="0"/>
              <a:t>può autorizzare la disattivazione di tale presidio sanitario (fatta salva </a:t>
            </a:r>
          </a:p>
          <a:p>
            <a:pPr>
              <a:buNone/>
            </a:pPr>
            <a:r>
              <a:rPr lang="it-IT" dirty="0" smtClean="0"/>
              <a:t>l'applicazione delle misure suggerite dalla scienza e dalla pratica medica nell'interesse del paziente), unicamente in presenza dei seguenti presupposti: </a:t>
            </a:r>
          </a:p>
          <a:p>
            <a:pPr>
              <a:buNone/>
            </a:pPr>
            <a:r>
              <a:rPr lang="it-IT" dirty="0" smtClean="0"/>
              <a:t>(a) quando la condizione di stato vegetativo sia, in base ad un rigoroso </a:t>
            </a:r>
          </a:p>
          <a:p>
            <a:pPr>
              <a:buNone/>
            </a:pPr>
            <a:r>
              <a:rPr lang="it-IT" dirty="0" smtClean="0"/>
              <a:t>apprezzamento clinico, irreversibile e non vi sia alcun fondamento medico, </a:t>
            </a:r>
          </a:p>
          <a:p>
            <a:pPr>
              <a:buNone/>
            </a:pPr>
            <a:r>
              <a:rPr lang="it-IT" dirty="0" smtClean="0"/>
              <a:t>secondo gli standard scientifici riconosciuti a livello internazionale, che lasci </a:t>
            </a:r>
          </a:p>
          <a:p>
            <a:pPr>
              <a:buNone/>
            </a:pPr>
            <a:r>
              <a:rPr lang="it-IT" dirty="0" smtClean="0"/>
              <a:t>supporre la benché minima possibilità di un qualche, sia pure flebile, recupero </a:t>
            </a:r>
          </a:p>
          <a:p>
            <a:pPr>
              <a:buNone/>
            </a:pPr>
            <a:r>
              <a:rPr lang="it-IT" dirty="0" smtClean="0"/>
              <a:t>della coscienza e di ritorno ad una percezione del mondo esterno; e (b) sempre che </a:t>
            </a:r>
          </a:p>
          <a:p>
            <a:pPr>
              <a:buNone/>
            </a:pPr>
            <a:r>
              <a:rPr lang="it-IT" dirty="0" smtClean="0"/>
              <a:t>tale istanza sia realmente espressiva, in base ad elementi di prova chiari, univoci e </a:t>
            </a:r>
          </a:p>
          <a:p>
            <a:pPr>
              <a:buNone/>
            </a:pPr>
            <a:r>
              <a:rPr lang="it-IT" dirty="0" smtClean="0"/>
              <a:t>convincenti, della voce del paziente medesimo, tratta dalle sue precedenti </a:t>
            </a:r>
          </a:p>
          <a:p>
            <a:pPr>
              <a:buNone/>
            </a:pPr>
            <a:r>
              <a:rPr lang="it-IT" dirty="0" smtClean="0"/>
              <a:t>dichiarazioni ovvero dalla sua personalità, dal suo stile di vita e dai suoi </a:t>
            </a:r>
          </a:p>
          <a:p>
            <a:pPr>
              <a:buNone/>
            </a:pPr>
            <a:r>
              <a:rPr lang="it-IT" dirty="0" smtClean="0"/>
              <a:t>convincimenti, corrispondendo al suo modo di concepire, prima di cadere in stato </a:t>
            </a:r>
          </a:p>
          <a:p>
            <a:pPr>
              <a:buNone/>
            </a:pPr>
            <a:r>
              <a:rPr lang="it-IT" dirty="0" smtClean="0"/>
              <a:t>di incoscienza, l'idea stessa di dignità della persona. Ove l'uno o l'altro </a:t>
            </a:r>
          </a:p>
          <a:p>
            <a:pPr>
              <a:buNone/>
            </a:pPr>
            <a:r>
              <a:rPr lang="it-IT" dirty="0" smtClean="0"/>
              <a:t>presupposto non sussista, il giudice deve negare l'autorizzazione, dovendo allora </a:t>
            </a:r>
          </a:p>
          <a:p>
            <a:pPr>
              <a:buNone/>
            </a:pPr>
            <a:r>
              <a:rPr lang="it-IT" dirty="0" smtClean="0"/>
              <a:t>essere data incondizionata prevalenza al diritto alla vita, indipendentemente dal </a:t>
            </a:r>
          </a:p>
          <a:p>
            <a:pPr>
              <a:buNone/>
            </a:pPr>
            <a:r>
              <a:rPr lang="it-IT" dirty="0" smtClean="0"/>
              <a:t>grado di salute, di autonomia e di capacità di intendere e di volere del soggetto </a:t>
            </a:r>
          </a:p>
          <a:p>
            <a:pPr>
              <a:buNone/>
            </a:pPr>
            <a:r>
              <a:rPr lang="it-IT" dirty="0" smtClean="0"/>
              <a:t>interessato e dalla percezione, che altri possano avere, della qualità della vita </a:t>
            </a:r>
          </a:p>
          <a:p>
            <a:pPr>
              <a:buNone/>
            </a:pPr>
            <a:r>
              <a:rPr lang="it-IT" dirty="0" smtClean="0"/>
              <a:t>stessa". (</a:t>
            </a:r>
            <a:r>
              <a:rPr lang="it-IT" dirty="0" err="1" smtClean="0"/>
              <a:t>Cassaz</a:t>
            </a:r>
            <a:r>
              <a:rPr lang="it-IT" dirty="0" smtClean="0"/>
              <a:t>. Civ., sez. I, sent. </a:t>
            </a:r>
            <a:r>
              <a:rPr lang="it-IT" smtClean="0"/>
              <a:t>21748/2007)</a:t>
            </a:r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447</Words>
  <Application>Microsoft Office PowerPoint</Application>
  <PresentationFormat>Presentazione su schermo (4:3)</PresentationFormat>
  <Paragraphs>25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Tema di Office</vt:lpstr>
      <vt:lpstr>Principi che diventano regole: caso Di Bella </vt:lpstr>
      <vt:lpstr>Diapositiva 2</vt:lpstr>
      <vt:lpstr>Principi che diventano regole: caso Englaro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Principi che diventano regole</dc:title>
  <dc:creator> </dc:creator>
  <cp:lastModifiedBy> </cp:lastModifiedBy>
  <cp:revision>5</cp:revision>
  <dcterms:created xsi:type="dcterms:W3CDTF">2012-10-09T10:46:53Z</dcterms:created>
  <dcterms:modified xsi:type="dcterms:W3CDTF">2012-10-09T11:49:29Z</dcterms:modified>
</cp:coreProperties>
</file>